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6" r:id="rId3"/>
    <p:sldId id="256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1" r:id="rId15"/>
    <p:sldId id="26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CC33"/>
    <a:srgbClr val="FFCC00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3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2C108-73DE-46AC-8403-DADA58A6EF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807787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4705C2-8917-47F0-815F-B6CA60AD66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009047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BEA788-6E9C-4EC3-9716-4752B334C9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4905310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DFFA3-C29F-4C15-94AE-CC63D4BB92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C108-73DE-46AC-8403-DADA58A6EF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8248-5DB3-4810-8388-7F0DC7A832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A5CB-3511-42C5-B62D-66F74A9633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5913-BCD6-4C12-943E-AD3BCA614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8A2A-849D-4321-8DAD-653052B95E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0E8D-5C09-4DAC-A496-310420736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577A-0C53-44CE-8321-D861E80D9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D38248-5DB3-4810-8388-7F0DC7A832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725284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C55E-26D8-4F58-994D-46E6627493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E6C3ED7-4B80-433B-864D-171326EB24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05C2-8917-47F0-815F-B6CA60AD6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EA788-6E9C-4EC3-9716-4752B334C9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DFFA3-C29F-4C15-94AE-CC63D4BB92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9A5CB-3511-42C5-B62D-66F74A9633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604190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25913-BCD6-4C12-943E-AD3BCA6148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881313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428A2A-849D-4321-8DAD-653052B95E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90817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80E8D-5C09-4DAC-A496-3104207368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71442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F577A-0C53-44CE-8321-D861E80D99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272527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BC55E-26D8-4F58-994D-46E6627493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228869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C3ED7-4B80-433B-864D-171326EB24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32788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4FF8AC3-2A76-4EC6-B221-29238FDD1D4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4FF8AC3-2A76-4EC6-B221-29238FDD1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cer\Desktop\Mark-Bernes-Net-na-svete-vyshe-zvaniya---Chem-Rabochiy-Chelovek(muztunes.net)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cer\Desktop\Pesni_o_professiyah_._9835_-Otvazhnyj_pozharnyj_MINUS(vmusice.net).mp3" TargetMode="External"/><Relationship Id="rId6" Type="http://schemas.openxmlformats.org/officeDocument/2006/relationships/image" Target="../media/image71.png"/><Relationship Id="rId5" Type="http://schemas.openxmlformats.org/officeDocument/2006/relationships/image" Target="../media/image70.gif"/><Relationship Id="rId4" Type="http://schemas.openxmlformats.org/officeDocument/2006/relationships/image" Target="../media/image6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960" y="44624"/>
            <a:ext cx="6188224" cy="2088232"/>
          </a:xfrm>
        </p:spPr>
        <p:txBody>
          <a:bodyPr/>
          <a:lstStyle/>
          <a:p>
            <a:r>
              <a:rPr lang="ru-RU" sz="4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"Истинное сокровище</a:t>
            </a:r>
            <a:br>
              <a:rPr lang="ru-RU" sz="4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4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для людей-</a:t>
            </a:r>
            <a:br>
              <a:rPr lang="ru-RU" sz="4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4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умение трудиться"</a:t>
            </a:r>
            <a:endParaRPr lang="ru-RU" sz="48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591033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200" b="1" dirty="0" smtClean="0">
                <a:ln w="1143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charset="0"/>
              </a:rPr>
              <a:t>     </a:t>
            </a:r>
            <a:r>
              <a:rPr lang="ru-RU" sz="3200" b="1" dirty="0" smtClean="0">
                <a:ln w="1143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charset="0"/>
              </a:rPr>
              <a:t>Работа избавляет от трех великих зол:</a:t>
            </a:r>
            <a:r>
              <a:rPr lang="en-US" sz="3200" b="1" dirty="0" smtClean="0">
                <a:ln w="1143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charset="0"/>
              </a:rPr>
              <a:t>     </a:t>
            </a:r>
          </a:p>
          <a:p>
            <a:r>
              <a:rPr lang="en-US" sz="3200" b="1" dirty="0" smtClean="0">
                <a:ln w="1143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charset="0"/>
              </a:rPr>
              <a:t>              </a:t>
            </a:r>
            <a:r>
              <a:rPr lang="ru-RU" sz="3200" b="1" dirty="0" smtClean="0">
                <a:ln w="1143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charset="0"/>
              </a:rPr>
              <a:t>скуки, </a:t>
            </a:r>
            <a:endParaRPr lang="en-US" sz="3200" b="1" dirty="0" smtClean="0">
              <a:ln w="11430">
                <a:solidFill>
                  <a:srgbClr val="0070C0"/>
                </a:solidFill>
              </a:ln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Arial" charset="0"/>
            </a:endParaRPr>
          </a:p>
          <a:p>
            <a:r>
              <a:rPr lang="en-US" sz="3200" b="1" dirty="0" smtClean="0">
                <a:ln w="1143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charset="0"/>
              </a:rPr>
              <a:t>                              </a:t>
            </a:r>
            <a:r>
              <a:rPr lang="ru-RU" sz="3200" b="1" dirty="0" smtClean="0">
                <a:ln w="1143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charset="0"/>
              </a:rPr>
              <a:t>порока, </a:t>
            </a:r>
            <a:endParaRPr lang="en-US" sz="3200" b="1" dirty="0" smtClean="0">
              <a:ln w="11430">
                <a:solidFill>
                  <a:srgbClr val="0070C0"/>
                </a:solidFill>
              </a:ln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Arial" charset="0"/>
            </a:endParaRPr>
          </a:p>
          <a:p>
            <a:r>
              <a:rPr lang="en-US" sz="3200" b="1" dirty="0" smtClean="0">
                <a:ln w="1143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charset="0"/>
              </a:rPr>
              <a:t>                                                  </a:t>
            </a:r>
            <a:r>
              <a:rPr lang="ru-RU" sz="3200" b="1" dirty="0" smtClean="0">
                <a:ln w="1143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charset="0"/>
              </a:rPr>
              <a:t>нужды</a:t>
            </a:r>
            <a:endParaRPr lang="en-US" sz="3200" b="1" dirty="0" smtClean="0">
              <a:ln w="11430">
                <a:solidFill>
                  <a:srgbClr val="0070C0"/>
                </a:solidFill>
              </a:ln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5498068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charset="0"/>
              </a:rPr>
              <a:t>«Ничто в жизни не дается без большого труда»</a:t>
            </a:r>
            <a:endParaRPr lang="ru-RU" sz="2800" b="1" dirty="0" smtClean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Mark-Bernes-Net-na-svete-vyshe-zvaniya---Chem-Rabochiy-Chelovek(muztunes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9540552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050" grpId="0"/>
      <p:bldP spid="2050" grpId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81000" y="304800"/>
            <a:ext cx="311088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ТИП  ПРОФЕССИИ: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2895600" y="893663"/>
            <a:ext cx="29956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</a:rPr>
              <a:t>"Человек-знак" 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524000" y="1700808"/>
            <a:ext cx="6019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b="1" dirty="0"/>
              <a:t>Связанные – 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 ►</a:t>
            </a:r>
            <a:r>
              <a:rPr lang="ru-RU" sz="2000" dirty="0"/>
              <a:t> </a:t>
            </a:r>
            <a:r>
              <a:rPr lang="ru-RU" sz="2000" b="1" dirty="0"/>
              <a:t>с текстами: </a:t>
            </a:r>
          </a:p>
          <a:p>
            <a:pPr algn="just"/>
            <a:r>
              <a:rPr lang="ru-RU" sz="2000" b="1" dirty="0"/>
              <a:t>   </a:t>
            </a:r>
            <a:r>
              <a:rPr lang="ru-RU" sz="2000" b="1" dirty="0" smtClean="0">
                <a:solidFill>
                  <a:srgbClr val="006600"/>
                </a:solidFill>
              </a:rPr>
              <a:t>корректор</a:t>
            </a:r>
            <a:r>
              <a:rPr lang="ru-RU" sz="2000" b="1" dirty="0">
                <a:solidFill>
                  <a:srgbClr val="006600"/>
                </a:solidFill>
              </a:rPr>
              <a:t>, машинистка, </a:t>
            </a:r>
            <a:r>
              <a:rPr lang="ru-RU" sz="2000" b="1" dirty="0" smtClean="0">
                <a:solidFill>
                  <a:srgbClr val="006600"/>
                </a:solidFill>
              </a:rPr>
              <a:t>переводчик</a:t>
            </a:r>
            <a:r>
              <a:rPr lang="ru-RU" sz="2000" b="1" dirty="0">
                <a:solidFill>
                  <a:srgbClr val="006600"/>
                </a:solidFill>
              </a:rPr>
              <a:t>, библиотекарь</a:t>
            </a:r>
            <a:r>
              <a:rPr lang="ru-RU" sz="2000" b="1" dirty="0"/>
              <a:t>...</a:t>
            </a:r>
          </a:p>
          <a:p>
            <a:pPr algn="just"/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 ►</a:t>
            </a:r>
            <a:r>
              <a:rPr lang="ru-RU" sz="2000" dirty="0"/>
              <a:t> </a:t>
            </a:r>
            <a:r>
              <a:rPr lang="ru-RU" sz="2000" b="1" dirty="0"/>
              <a:t>с цифрами, формулами, таблицами:</a:t>
            </a:r>
          </a:p>
          <a:p>
            <a:pPr algn="just"/>
            <a:r>
              <a:rPr lang="ru-RU" sz="2000" b="1" dirty="0"/>
              <a:t>  </a:t>
            </a:r>
            <a:r>
              <a:rPr lang="ru-RU" sz="2000" b="1" dirty="0" smtClean="0">
                <a:solidFill>
                  <a:srgbClr val="006600"/>
                </a:solidFill>
              </a:rPr>
              <a:t>экономист</a:t>
            </a:r>
            <a:r>
              <a:rPr lang="ru-RU" sz="2000" b="1" dirty="0">
                <a:solidFill>
                  <a:srgbClr val="006600"/>
                </a:solidFill>
              </a:rPr>
              <a:t>, бухгалтер, кассир</a:t>
            </a:r>
            <a:r>
              <a:rPr lang="ru-RU" sz="2000" b="1" dirty="0"/>
              <a:t>...</a:t>
            </a:r>
          </a:p>
          <a:p>
            <a:pPr algn="just"/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 ►</a:t>
            </a:r>
            <a:r>
              <a:rPr lang="ru-RU" sz="2000" dirty="0"/>
              <a:t> </a:t>
            </a:r>
            <a:r>
              <a:rPr lang="ru-RU" sz="2000" b="1" dirty="0"/>
              <a:t>с чертежами, картами, схемами: </a:t>
            </a:r>
          </a:p>
          <a:p>
            <a:pPr algn="just"/>
            <a:r>
              <a:rPr lang="ru-RU" sz="2000" b="1" dirty="0"/>
              <a:t>   </a:t>
            </a:r>
            <a:r>
              <a:rPr lang="ru-RU" sz="2000" b="1" dirty="0" smtClean="0"/>
              <a:t> </a:t>
            </a:r>
            <a:r>
              <a:rPr lang="ru-RU" sz="2000" b="1" dirty="0">
                <a:solidFill>
                  <a:srgbClr val="006600"/>
                </a:solidFill>
              </a:rPr>
              <a:t>чертежник, штурман</a:t>
            </a:r>
            <a:r>
              <a:rPr lang="ru-RU" sz="2000" b="1" dirty="0"/>
              <a:t>...</a:t>
            </a:r>
          </a:p>
          <a:p>
            <a:pPr algn="just"/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 ►</a:t>
            </a:r>
            <a:r>
              <a:rPr lang="ru-RU" sz="2000" dirty="0"/>
              <a:t> </a:t>
            </a:r>
            <a:r>
              <a:rPr lang="ru-RU" sz="2000" b="1" dirty="0"/>
              <a:t>со звуковыми сигналами:</a:t>
            </a:r>
          </a:p>
          <a:p>
            <a:pPr algn="just"/>
            <a:r>
              <a:rPr lang="ru-RU" sz="2000" b="1" dirty="0"/>
              <a:t>    </a:t>
            </a:r>
            <a:r>
              <a:rPr lang="ru-RU" sz="2000" b="1" dirty="0" smtClean="0">
                <a:solidFill>
                  <a:srgbClr val="006600"/>
                </a:solidFill>
              </a:rPr>
              <a:t>телефонист</a:t>
            </a:r>
            <a:r>
              <a:rPr lang="ru-RU" sz="2000" b="1" dirty="0">
                <a:solidFill>
                  <a:srgbClr val="006600"/>
                </a:solidFill>
              </a:rPr>
              <a:t>, радист</a:t>
            </a:r>
            <a:r>
              <a:rPr lang="ru-RU" sz="2000" b="1" dirty="0"/>
              <a:t>...</a:t>
            </a:r>
          </a:p>
        </p:txBody>
      </p:sp>
      <p:pic>
        <p:nvPicPr>
          <p:cNvPr id="7175" name="Рисунок 19" descr="http://rodn-i-k.narod.ru/tipologia_pr/mahinist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1303338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Рисунок 21" descr="http://rodn-i-k.narod.ru/tipologia_pr/bibliot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2590800"/>
            <a:ext cx="1303338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Рисунок 25" descr="http://rodn-i-k.narod.ru/tipologia_pr/dikt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996952"/>
            <a:ext cx="1103040" cy="143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Рисунок 32" descr="http://rodn-i-k.narod.ru/tipologia_pr/telefonis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8" y="3933056"/>
            <a:ext cx="12890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 descr="http://www.lvportals.lv/wwwraksti/TEMAS/2010/SEPTEMBRIS/BILDES_LIELAS/ART5_KARELI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548680"/>
            <a:ext cx="2160240" cy="1440160"/>
          </a:xfrm>
          <a:prstGeom prst="rect">
            <a:avLst/>
          </a:prstGeom>
          <a:noFill/>
        </p:spPr>
      </p:pic>
      <p:pic>
        <p:nvPicPr>
          <p:cNvPr id="38916" name="Picture 4" descr="http://statics.photodom.com/photos/2009/01/27/118556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280" y="5373216"/>
            <a:ext cx="1656184" cy="1232379"/>
          </a:xfrm>
          <a:prstGeom prst="rect">
            <a:avLst/>
          </a:prstGeom>
          <a:noFill/>
        </p:spPr>
      </p:pic>
      <p:sp>
        <p:nvSpPr>
          <p:cNvPr id="38918" name="AutoShape 6" descr="http://www.goodclipart.ru/data_images/9d3/76d/89681.png"/>
          <p:cNvSpPr>
            <a:spLocks noChangeAspect="1" noChangeArrowheads="1"/>
          </p:cNvSpPr>
          <p:nvPr/>
        </p:nvSpPr>
        <p:spPr bwMode="auto">
          <a:xfrm>
            <a:off x="63500" y="-136525"/>
            <a:ext cx="285750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0" name="Picture 8" descr="http://www.goodclipart.ru/data_images/9d3/76d/8968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5301208"/>
            <a:ext cx="1296144" cy="12961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7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9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7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1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7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4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71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81000" y="304800"/>
            <a:ext cx="31108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ТИП  ПРОФЕССИИ: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066800" y="914400"/>
            <a:ext cx="6721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</a:rPr>
              <a:t>"Человек - художественный образ"</a:t>
            </a:r>
            <a:r>
              <a:rPr lang="ru-RU" sz="2800" b="1" i="1" dirty="0"/>
              <a:t> 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447800" y="1772816"/>
            <a:ext cx="60198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200" b="1" dirty="0"/>
              <a:t>Связанные – </a:t>
            </a:r>
          </a:p>
          <a:p>
            <a:pPr algn="just"/>
            <a:endParaRPr lang="ru-RU" sz="2200" b="1" dirty="0"/>
          </a:p>
          <a:p>
            <a:pPr algn="just"/>
            <a:r>
              <a:rPr lang="ru-RU" sz="2200" b="1" dirty="0"/>
              <a:t>►</a:t>
            </a:r>
            <a:r>
              <a:rPr lang="ru-RU" sz="2200" dirty="0"/>
              <a:t> </a:t>
            </a:r>
            <a:r>
              <a:rPr lang="ru-RU" sz="2200" b="1" dirty="0"/>
              <a:t>с созданием, проектированием, </a:t>
            </a:r>
            <a:r>
              <a:rPr lang="ru-RU" sz="2200" b="1" dirty="0" smtClean="0"/>
              <a:t>    моделированием </a:t>
            </a:r>
            <a:r>
              <a:rPr lang="ru-RU" sz="2200" b="1" dirty="0"/>
              <a:t>художественных </a:t>
            </a:r>
            <a:r>
              <a:rPr lang="ru-RU" sz="2200" b="1" dirty="0" smtClean="0"/>
              <a:t>произведений</a:t>
            </a:r>
            <a:r>
              <a:rPr lang="ru-RU" sz="2200" b="1" dirty="0"/>
              <a:t>: </a:t>
            </a:r>
          </a:p>
          <a:p>
            <a:pPr algn="just"/>
            <a:r>
              <a:rPr lang="ru-RU" sz="2200" b="1" dirty="0"/>
              <a:t>       </a:t>
            </a:r>
            <a:r>
              <a:rPr lang="ru-RU" sz="2200" b="1" dirty="0">
                <a:solidFill>
                  <a:srgbClr val="006600"/>
                </a:solidFill>
              </a:rPr>
              <a:t>художник, журналист, модельер,  композитор</a:t>
            </a:r>
            <a:r>
              <a:rPr lang="ru-RU" sz="2200" b="1" dirty="0"/>
              <a:t>...</a:t>
            </a:r>
          </a:p>
          <a:p>
            <a:pPr algn="just"/>
            <a:endParaRPr lang="ru-RU" sz="2200" b="1" dirty="0"/>
          </a:p>
          <a:p>
            <a:pPr algn="just"/>
            <a:r>
              <a:rPr lang="ru-RU" sz="2200" b="1" dirty="0"/>
              <a:t>►</a:t>
            </a:r>
            <a:r>
              <a:rPr lang="ru-RU" sz="2200" dirty="0"/>
              <a:t> </a:t>
            </a:r>
            <a:r>
              <a:rPr lang="ru-RU" sz="2200" b="1" dirty="0"/>
              <a:t>с воспроизведением и изготовлением произведений искусств:</a:t>
            </a:r>
          </a:p>
          <a:p>
            <a:pPr algn="just"/>
            <a:r>
              <a:rPr lang="ru-RU" sz="2200" b="1" dirty="0"/>
              <a:t>      </a:t>
            </a:r>
            <a:r>
              <a:rPr lang="ru-RU" sz="2200" b="1" dirty="0">
                <a:solidFill>
                  <a:srgbClr val="006600"/>
                </a:solidFill>
              </a:rPr>
              <a:t>ювелир, столяр, закройщик, актер, цветовод-декоратор</a:t>
            </a:r>
            <a:r>
              <a:rPr lang="ru-RU" sz="2200" b="1" dirty="0"/>
              <a:t>...</a:t>
            </a:r>
          </a:p>
        </p:txBody>
      </p:sp>
      <p:pic>
        <p:nvPicPr>
          <p:cNvPr id="8199" name="Рисунок 33" descr="http://rodn-i-k.narod.ru/tipologia_pr/hudo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0912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Рисунок 34" descr="http://rodn-i-k.narod.ru/tipologia_pr/modeli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38749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Рисунок 35" descr="http://rodn-i-k.narod.ru/tipologia_pr/musika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477" y="306896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Рисунок 36" descr="http://rodn-i-k.narod.ru/tipologia_pr/mebe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175260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Рисунок 38" descr="http://rodn-i-k.narod.ru/tipologia_pr/bale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5661248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Рисунок 40" descr="http://rodn-i-k.narod.ru/tipologia_pr/kin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96200" y="1828800"/>
            <a:ext cx="11430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6" name="Rectangle 20"/>
          <p:cNvSpPr>
            <a:spLocks noChangeArrowheads="1"/>
          </p:cNvSpPr>
          <p:nvPr/>
        </p:nvSpPr>
        <p:spPr bwMode="auto">
          <a:xfrm>
            <a:off x="46038" y="3143250"/>
            <a:ext cx="8961437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8207" name="Рисунок 44" descr="http://rodn-i-k.narod.ru/tipologia_pr/floris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96200" y="312420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81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112" y="4653136"/>
            <a:ext cx="3419872" cy="1224136"/>
          </a:xfrm>
        </p:spPr>
        <p:txBody>
          <a:bodyPr/>
          <a:lstStyle/>
          <a:p>
            <a:pPr>
              <a:buNone/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потребности      </a:t>
            </a:r>
          </a:p>
          <a:p>
            <a:pPr>
              <a:buNone/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рынка труда</a:t>
            </a:r>
            <a:r>
              <a:rPr lang="ru-RU" dirty="0" smtClean="0"/>
              <a:t>.</a:t>
            </a:r>
            <a:endParaRPr lang="ru-RU" dirty="0" smtClean="0">
              <a:solidFill>
                <a:srgbClr val="CC3399"/>
              </a:solidFill>
            </a:endParaRPr>
          </a:p>
          <a:p>
            <a:pPr eaLnBrk="1" hangingPunct="1">
              <a:buFontTx/>
              <a:buNone/>
              <a:defRPr/>
            </a:pPr>
            <a:endParaRPr lang="ru-RU" dirty="0" smtClean="0">
              <a:solidFill>
                <a:srgbClr val="CC3399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509120"/>
            <a:ext cx="1981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stat18.privet.ru/lr/0a30f8223e2c031ca9cf6d7f45ff71cd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2568" y="0"/>
            <a:ext cx="2098902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img0.liveinternet.ru/images/attach/c/2/74/183/74183040_0b573c67bf2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069746"/>
            <a:ext cx="1944216" cy="1791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995936" y="260648"/>
            <a:ext cx="51125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склонности, личные цели, интересы, потребности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04664"/>
            <a:ext cx="14323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CC3399"/>
                </a:solidFill>
              </a:rPr>
              <a:t>Хочу</a:t>
            </a:r>
            <a:endParaRPr lang="ru-RU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219380"/>
            <a:ext cx="51480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учет своих возможностей, способностей,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состояния здоровья.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6296" y="2659559"/>
            <a:ext cx="14621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CC3399"/>
                </a:solidFill>
              </a:rPr>
              <a:t>Могу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35896" y="4941168"/>
            <a:ext cx="15488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CC3399"/>
                </a:solidFill>
              </a:rPr>
              <a:t>Надо</a:t>
            </a:r>
            <a:endParaRPr lang="ru-RU" sz="44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4581129"/>
            <a:ext cx="914400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Счастливое совпадение  требований рынка труда, возможностей и желаний человека </a:t>
            </a:r>
            <a:r>
              <a:rPr lang="ru-RU" sz="2400" dirty="0" smtClean="0"/>
              <a:t>– </a:t>
            </a:r>
            <a:endParaRPr lang="en-US" sz="2400" dirty="0" smtClean="0"/>
          </a:p>
          <a:p>
            <a:pPr algn="ctr"/>
            <a:r>
              <a:rPr lang="ru-RU" sz="2400" u="sng" dirty="0" smtClean="0">
                <a:solidFill>
                  <a:srgbClr val="FF0000"/>
                </a:solidFill>
              </a:rPr>
              <a:t>самый редкий вариант </a:t>
            </a:r>
            <a:r>
              <a:rPr lang="ru-RU" sz="2400" dirty="0" smtClean="0"/>
              <a:t>,</a:t>
            </a:r>
            <a:endParaRPr lang="en-US" sz="2400" dirty="0" smtClean="0"/>
          </a:p>
          <a:p>
            <a:pPr algn="ctr"/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дающий возможность получить достойное вознаграждение  за работу , приносящую удовольствие.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70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1000"/>
                            </p:stCondLst>
                            <p:childTnLst>
                              <p:par>
                                <p:cTn id="74" presetID="5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C 0.02274 -0.03426 0.06337 -0.03217 0.09132 0.00255 C 0.12014 0.0375 0.12656 0.09236 0.10295 0.12546 C 0.08004 0.15926 0.08577 0.21296 0.11459 0.24838 C 0.14288 0.28241 0.18438 0.28634 0.20677 0.25185 " pathEditMode="relative" rAng="2550569" ptsTypes="fffff">
                                      <p:cBhvr>
                                        <p:cTn id="7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26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8 0.07106 C -0.00955 0.11782 -0.05018 0.14861 -0.09618 0.14259 C -0.14514 0.1368 -0.18125 0.09606 -0.17795 0.04953 C -0.17465 0.00301 -0.20972 -0.03773 -0.25868 -0.04375 C -0.30521 -0.04954 -0.34653 -0.01898 -0.34983 0.02778 " pathEditMode="relative" rAng="11128248" ptsTypes="fffff">
                                      <p:cBhvr>
                                        <p:cTn id="7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" y="-22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89 -0.08611 C -0.04323 -0.13171 -0.01823 -0.17708 0.01997 -0.18912 C 0.05972 -0.20185 0.09775 -0.17708 0.10556 -0.13171 C 0.11389 -0.08657 0.15174 -0.06134 0.19132 -0.07454 C 0.22934 -0.0868 0.25486 -0.13148 0.2467 -0.17685 " pathEditMode="relative" rAng="-810380" ptsTypes="fffff">
                                      <p:cBhvr>
                                        <p:cTn id="7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300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6 C 0.00833 0.00208 0.0184 0.00648 0.02483 0.0118 C 0.0375 0.02268 0.02413 0.01574 0.03958 0.02199 C 0.04618 0.03842 0.03524 0.01342 0.04792 0.0324 C 0.05 0.03541 0.05208 0.04236 0.05208 0.04259 C 0.05347 0.05926 0.0533 0.07639 0.05642 0.09351 C 0.05677 0.0956 0.06094 0.09652 0.0625 0.09861 C 0.06389 0.10069 0.06302 0.10347 0.06476 0.10509 C 0.06771 0.1081 0.07483 0.10879 0.07917 0.11041 C 0.10608 0.12037 0.10816 0.11851 0.1441 0.12037 C 0.15451 0.12106 0.1651 0.12176 0.17552 0.12245 C 0.2592 0.12037 0.27604 0.12037 0.22569 0.12037 " pathEditMode="relative" rAng="0" ptsTypes="fffffffffffA"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61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-0.05996 C 0.00695 -0.07269 0.0007 -0.09885 0.00261 -0.11713 C 0.00209 -0.14005 0.00243 -0.16297 0.00122 -0.18565 C 0.0007 -0.19398 -0.00607 -0.20185 -0.01024 -0.20672 C -0.02621 -0.22477 -0.04687 -0.23079 -0.06736 -0.23519 C -0.08211 -0.23449 -0.09757 -0.23727 -0.11163 -0.23148 C -0.12934 -0.22431 -0.14548 -0.21065 -0.16302 -0.20278 C -0.17604 -0.18982 -0.16979 -0.19283 -0.18021 -0.18959 C -0.19149 -0.1794 -0.19566 -0.16736 -0.20312 -0.15324 C -0.20521 -0.14931 -0.20816 -0.14584 -0.21024 -0.1419 C -0.21111 -0.13797 -0.21163 -0.1338 -0.21302 -0.13033 C -0.21597 -0.12338 -0.2217 -0.10949 -0.2217 -0.10926 C -0.22326 -0.09838 -0.22673 -0.0919 -0.23159 -0.08287 C -0.23489 -0.06783 -0.23941 -0.05579 -0.246 -0.04283 C -0.24843 -0.0294 -0.24635 -0.0375 -0.25451 -0.01991 C -0.25798 -0.0125 -0.25764 -0.00463 -0.26024 0.00301 C -0.26146 0.00648 -0.26354 0.00902 -0.26458 0.0125 C -0.27343 0.04074 -0.26562 0.02847 -0.27309 0.03912 C -0.27882 0.06296 -0.28264 0.07546 -0.29305 0.09629 C -0.29444 0.09907 -0.29791 0.09861 -0.30017 0.1 C -0.30955 0.10555 -0.31892 0.11111 -0.32882 0.11527 C -0.36909 0.1324 -0.41284 0.1331 -0.45451 0.13634 C -0.47812 0.13495 -0.49757 0.13055 -0.52031 0.12477 C -0.52291 0.12268 -0.53003 0.1169 -0.53316 0.11527 C -0.53593 0.11389 -0.54166 0.11157 -0.54166 0.1118 C -0.54774 0.09884 -0.54062 0.11111 -0.54878 0.10393 C -0.55486 0.09861 -0.5618 0.08865 -0.56597 0.08102 C -0.57465 0.06504 -0.57934 0.04537 -0.58593 0.02777 C -0.58819 0.02176 -0.59114 0.01643 -0.59305 0.01041 C -0.59444 0.00625 -0.59461 0.00139 -0.596 -0.00278 C -0.59739 -0.00695 -0.60017 -0.01019 -0.60173 -0.01412 C -0.60798 -0.0294 -0.61319 -0.04699 -0.61736 -0.06366 C -0.61892 -0.07848 -0.62048 -0.09329 -0.62309 -0.10764 C -0.62257 -0.11852 -0.62031 -0.1375 -0.62031 -0.14954 " pathEditMode="relative" rAng="0" ptsTypes="fffffffffffffffffffffffffffffffffA">
                                      <p:cBhvr>
                                        <p:cTn id="84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" y="9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29 -0.03148 C 0.06076 -0.03704 0.06181 -0.04051 0.06597 -0.04283 C 0.08264 -0.06551 0.06406 -0.03982 0.10226 -0.09954 C 0.1099 -0.11158 0.11875 -0.11945 0.12587 -0.13334 C 0.13073 -0.14329 0.13542 -0.15347 0.14045 -0.16273 C 0.14861 -0.17801 0.15625 -0.18912 0.16302 -0.20787 C 0.17326 -0.23658 0.17691 -0.27523 0.18663 -0.30533 C 0.19149 -0.33843 0.19583 -0.3706 0.20226 -0.40255 C 0.20486 -0.4294 0.20833 -0.4551 0.21111 -0.48172 C 0.21389 -0.50949 0.21528 -0.53959 0.21701 -0.56783 C 0.21389 -0.59653 0.20382 -0.5956 0.1934 -0.60162 C 0.17708 -0.59977 0.16163 -0.59329 0.14531 -0.59051 C 0.13594 -0.58195 0.1257 -0.58172 0.11597 -0.57709 C 0.1099 -0.57431 0.1026 -0.56574 0.09635 -0.56574 " pathEditMode="relative" rAng="0" ptsTypes="fffffffffffffA">
                                      <p:cBhvr>
                                        <p:cTn id="86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-2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70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 build="allAtOnce"/>
      <p:bldP spid="10" grpId="0" build="allAtOnce"/>
      <p:bldP spid="11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0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549274"/>
            <a:ext cx="5508105" cy="4895950"/>
          </a:xfrm>
        </p:spPr>
        <p:txBody>
          <a:bodyPr/>
          <a:lstStyle/>
          <a:p>
            <a:pPr marL="20638" indent="252413" algn="ctr" eaLnBrk="1" hangingPunct="1"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charset="0"/>
              </a:rPr>
              <a:t>Согласитесь, как хорошо выбрать такую профессию, </a:t>
            </a:r>
            <a:endParaRPr lang="en-US" sz="2000" b="1" dirty="0" smtClean="0">
              <a:latin typeface="Arial" charset="0"/>
            </a:endParaRPr>
          </a:p>
          <a:p>
            <a:pPr marL="20638" indent="252413" algn="ctr" eaLnBrk="1" hangingPunct="1"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charset="0"/>
              </a:rPr>
              <a:t>которая вам по душе и в которой все получается, и, просыпаясь утром, вы говорите себе:</a:t>
            </a:r>
          </a:p>
          <a:p>
            <a:pPr marL="20638" indent="252413" algn="ctr" eaLnBrk="1" hangingPunct="1"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Arial" charset="0"/>
              </a:rPr>
              <a:t>«Какое счастье идти на работу».</a:t>
            </a:r>
            <a:endParaRPr lang="ru-RU" sz="2000" b="1" dirty="0" smtClean="0">
              <a:solidFill>
                <a:srgbClr val="7030A0"/>
              </a:solidFill>
              <a:latin typeface="Arial" charset="0"/>
            </a:endParaRPr>
          </a:p>
          <a:p>
            <a:pPr marL="20638" indent="252413" algn="ctr" eaLnBrk="1" hangingPunct="1"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endParaRPr lang="en-US" sz="2000" b="1" dirty="0" smtClean="0">
              <a:latin typeface="Arial" charset="0"/>
            </a:endParaRPr>
          </a:p>
          <a:p>
            <a:pPr marL="20638" indent="252413" algn="ctr" eaLnBrk="1" hangingPunct="1"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r>
              <a:rPr lang="ru-RU" sz="2000" b="1" dirty="0" smtClean="0">
                <a:latin typeface="Arial" charset="0"/>
              </a:rPr>
              <a:t>Правильно выбранный профессиональный путь и построенная профессиональная карьера – неотъемлемое условие достижения успеха в жизни.</a:t>
            </a:r>
            <a:endParaRPr lang="en-US" sz="2000" b="1" dirty="0" smtClean="0">
              <a:latin typeface="Arial" charset="0"/>
            </a:endParaRPr>
          </a:p>
          <a:p>
            <a:pPr marL="20638" indent="252413" algn="ctr" eaLnBrk="1" hangingPunct="1"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endParaRPr lang="ru-RU" sz="2000" b="1" dirty="0" smtClean="0">
              <a:latin typeface="Arial" charset="0"/>
            </a:endParaRPr>
          </a:p>
          <a:p>
            <a:pPr marL="20638" indent="252413" algn="ctr" eaLnBrk="1" hangingPunct="1"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 charset="0"/>
              </a:rPr>
              <a:t>А ведь как хочется быть успешным!!!</a:t>
            </a:r>
          </a:p>
          <a:p>
            <a:pPr marL="20638" indent="252413" eaLnBrk="1" hangingPunct="1"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endParaRPr lang="ru-RU" sz="2000" b="1" dirty="0" smtClean="0">
              <a:solidFill>
                <a:srgbClr val="FF99FF"/>
              </a:solidFill>
              <a:latin typeface="Arial" charset="0"/>
            </a:endParaRPr>
          </a:p>
        </p:txBody>
      </p:sp>
      <p:pic>
        <p:nvPicPr>
          <p:cNvPr id="174178" name="Picture 98"/>
          <p:cNvPicPr>
            <a:picLocks noChangeAspect="1" noChangeArrowheads="1"/>
          </p:cNvPicPr>
          <p:nvPr/>
        </p:nvPicPr>
        <p:blipFill>
          <a:blip r:embed="rId2" cstate="print"/>
          <a:srcRect l="8635" t="19478" r="7761" b="55135"/>
          <a:stretch>
            <a:fillRect/>
          </a:stretch>
        </p:blipFill>
        <p:spPr bwMode="auto">
          <a:xfrm>
            <a:off x="5652120" y="1021242"/>
            <a:ext cx="3095005" cy="1831694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</p:pic>
      <p:pic>
        <p:nvPicPr>
          <p:cNvPr id="174179" name="Picture 99"/>
          <p:cNvPicPr>
            <a:picLocks noChangeAspect="1" noChangeArrowheads="1"/>
          </p:cNvPicPr>
          <p:nvPr/>
        </p:nvPicPr>
        <p:blipFill>
          <a:blip r:embed="rId2" cstate="print"/>
          <a:srcRect l="12334" t="60596" r="14946" b="3976"/>
          <a:stretch>
            <a:fillRect/>
          </a:stretch>
        </p:blipFill>
        <p:spPr bwMode="auto">
          <a:xfrm>
            <a:off x="5599742" y="2997572"/>
            <a:ext cx="3147383" cy="194359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4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6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40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600"/>
                            </p:stCondLst>
                            <p:childTnLst>
                              <p:par>
                                <p:cTn id="2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40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0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40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7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4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4"/>
          <p:cNvSpPr>
            <a:spLocks noGrp="1" noChangeArrowheads="1" noChangeShapeType="1" noTextEdit="1"/>
          </p:cNvSpPr>
          <p:nvPr>
            <p:ph type="ctrTitle"/>
          </p:nvPr>
        </p:nvSpPr>
        <p:spPr bwMode="auto">
          <a:xfrm>
            <a:off x="0" y="0"/>
            <a:ext cx="8820472" cy="6525344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endParaRPr lang="ru-RU" sz="3600" kern="10" dirty="0" smtClean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  <a:p>
            <a:pPr algn="ctr">
              <a:defRPr/>
            </a:pPr>
            <a:r>
              <a:rPr lang="ru-RU" sz="3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+mn-lt"/>
              </a:rPr>
              <a:t>Готовьте себя </a:t>
            </a:r>
          </a:p>
          <a:p>
            <a:pPr algn="ctr">
              <a:defRPr/>
            </a:pPr>
            <a:r>
              <a:rPr lang="ru-RU" sz="3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+mn-lt"/>
              </a:rPr>
              <a:t>к выбору профессии…</a:t>
            </a:r>
            <a:endParaRPr lang="ru-RU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</p:txBody>
      </p:sp>
      <p:pic>
        <p:nvPicPr>
          <p:cNvPr id="6" name="Picture 4" descr="j0428117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75941" flipH="1">
            <a:off x="6954524" y="4834326"/>
            <a:ext cx="2074413" cy="186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img24.dreamies.de/img/475/b/moj1u43bau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69503">
            <a:off x="4915817" y="4653488"/>
            <a:ext cx="2087764" cy="2087765"/>
          </a:xfrm>
          <a:prstGeom prst="rect">
            <a:avLst/>
          </a:prstGeom>
          <a:noFill/>
        </p:spPr>
      </p:pic>
      <p:pic>
        <p:nvPicPr>
          <p:cNvPr id="7" name="Pesni_o_professiyah_._9835_-Otvazhnyj_pozharnyj_MINUS(vmusice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9684568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171950"/>
            <a:ext cx="7772400" cy="1238250"/>
          </a:xfrm>
        </p:spPr>
        <p:txBody>
          <a:bodyPr/>
          <a:lstStyle/>
          <a:p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РАДУГА ПРОФЕССИЙ</a:t>
            </a:r>
            <a:endParaRPr lang="en-US" sz="4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4" name="Рисунок 7" descr="boog00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"/>
            <a:ext cx="8460432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95536" y="1196752"/>
            <a:ext cx="842493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Tx/>
              <a:buNone/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Найти свою дорогу, </a:t>
            </a:r>
            <a:endParaRPr lang="en-US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buFontTx/>
              <a:buNone/>
            </a:pP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                  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узнать свое место – </a:t>
            </a:r>
          </a:p>
          <a:p>
            <a:pPr>
              <a:buFontTx/>
              <a:buNone/>
            </a:pP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   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 этом всё для человека, </a:t>
            </a:r>
            <a:endParaRPr lang="en-US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buFontTx/>
              <a:buNone/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это для него значит </a:t>
            </a:r>
            <a:endParaRPr lang="en-US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buFontTx/>
              <a:buNone/>
            </a:pP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            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сделаться самим собой.</a:t>
            </a:r>
            <a:endParaRPr lang="ru-RU" sz="5400" dirty="0" smtClean="0">
              <a:latin typeface="Monotype Corsiva" pitchFamily="66" charset="0"/>
            </a:endParaRPr>
          </a:p>
          <a:p>
            <a:pPr algn="r">
              <a:buFontTx/>
              <a:buNone/>
            </a:pPr>
            <a:r>
              <a:rPr lang="ru-RU" sz="4400" dirty="0" smtClean="0">
                <a:latin typeface="Monotype Corsiva" pitchFamily="66" charset="0"/>
              </a:rPr>
              <a:t> </a:t>
            </a:r>
            <a:endParaRPr lang="ru-RU" sz="4400" dirty="0">
              <a:latin typeface="Monotype Corsiva" pitchFamily="66" charset="0"/>
            </a:endParaRPr>
          </a:p>
        </p:txBody>
      </p:sp>
      <p:pic>
        <p:nvPicPr>
          <p:cNvPr id="5" name="Picture 19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0"/>
            <a:ext cx="2339752" cy="1632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9" descr="CAS1I3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3154940"/>
            <a:ext cx="1545630" cy="2170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1" descr="Рисунок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00500"/>
            <a:ext cx="1876425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3" descr="CAW1P2G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04330"/>
            <a:ext cx="1714500" cy="2444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0" descr="Рисунок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76859" y="0"/>
            <a:ext cx="2843213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2" descr="Рисунок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50037" y="5157192"/>
            <a:ext cx="2493963" cy="1662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3" descr="Рисунок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71315" y="1916832"/>
            <a:ext cx="3260725" cy="2560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0" descr="CASZO5A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17604" y="4306143"/>
            <a:ext cx="1598612" cy="2435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2" descr="CAUXU8C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2366963" cy="177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4" descr="CAW4CIDP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1720" y="4437657"/>
            <a:ext cx="1252537" cy="1871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7" descr="CAMP7XS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17674" y="1988840"/>
            <a:ext cx="1914566" cy="2219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8" descr="CAN9LNGB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76926" y="1772816"/>
            <a:ext cx="2087562" cy="1558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3" descr="CAAZ6FWJ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131840" y="4365104"/>
            <a:ext cx="2124075" cy="1597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2" descr="CA8OYB4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148064" y="0"/>
            <a:ext cx="1344612" cy="17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611560" y="1643316"/>
            <a:ext cx="7848872" cy="30469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C3300"/>
                </a:solidFill>
              </a:rPr>
              <a:t>Профессия</a:t>
            </a:r>
            <a:r>
              <a:rPr lang="ru-RU" sz="3200" b="1" dirty="0" smtClean="0">
                <a:solidFill>
                  <a:srgbClr val="CC3300"/>
                </a:solidFill>
              </a:rPr>
              <a:t> </a:t>
            </a:r>
            <a:r>
              <a:rPr lang="ru-RU" sz="3200" b="1" dirty="0" smtClean="0"/>
              <a:t>– </a:t>
            </a:r>
            <a:endParaRPr lang="en-US" sz="3200" b="1" dirty="0" smtClean="0"/>
          </a:p>
          <a:p>
            <a:pPr algn="ctr"/>
            <a:r>
              <a:rPr lang="ru-RU" sz="3200" b="1" dirty="0" smtClean="0"/>
              <a:t>вид трудовой деятельности человека, который требует определенного уровня специальных знаний и умений и может служить источником дохода. 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0"/>
                            </p:stCondLst>
                            <p:childTnLst>
                              <p:par>
                                <p:cTn id="45" presetID="5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000"/>
                            </p:stCondLst>
                            <p:childTnLst>
                              <p:par>
                                <p:cTn id="5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0"/>
                            </p:stCondLst>
                            <p:childTnLst>
                              <p:par>
                                <p:cTn id="7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2000"/>
                            </p:stCondLst>
                            <p:childTnLst>
                              <p:par>
                                <p:cTn id="8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44624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мире существует около </a:t>
            </a:r>
            <a:endParaRPr lang="en-US" sz="3200" b="1" dirty="0" smtClean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50 тысяч профессий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/>
          <a:stretch>
            <a:fillRect/>
          </a:stretch>
        </p:blipFill>
        <p:spPr bwMode="auto">
          <a:xfrm>
            <a:off x="-108520" y="980728"/>
            <a:ext cx="3384376" cy="3717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36512" y="2132856"/>
            <a:ext cx="223224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найти свою профессию?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Picture 8" descr="m73382480f899825c906d-300x289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5782130" y="980728"/>
            <a:ext cx="3361870" cy="2848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084168" y="1628800"/>
            <a:ext cx="2880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Как избежать ошибок при </a:t>
            </a:r>
            <a:br>
              <a:rPr lang="ru-RU" b="1" i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</a:br>
            <a:r>
              <a:rPr lang="ru-RU" b="1" i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выборе профессии?</a:t>
            </a:r>
            <a:r>
              <a:rPr lang="ru-RU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endParaRPr lang="ru-RU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Picture 5" descr="карьера15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131840" y="3833664"/>
            <a:ext cx="3310939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203848" y="3933056"/>
            <a:ext cx="2016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Как определить, что выбранная профессия тебе подходит?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3" name="Picture 15" descr="jkJdWOr58D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093577"/>
            <a:ext cx="3744416" cy="507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179512" y="1556792"/>
            <a:ext cx="4176464" cy="424731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FF00"/>
                </a:solidFill>
              </a:rPr>
              <a:t>Почему сложно выбирать профессию?????</a:t>
            </a:r>
            <a:r>
              <a:rPr lang="ru-RU" sz="5400" dirty="0" smtClean="0"/>
              <a:t> </a:t>
            </a:r>
            <a:endParaRPr lang="ru-RU" sz="5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8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18" presetClass="entr" presetSubtype="1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5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404813"/>
            <a:ext cx="8496300" cy="158432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Что важнее учесть при выборе профессии: желание или возможности?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2291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bright="-12000" contrast="18000"/>
          </a:blip>
          <a:srcRect l="1067" r="493" b="13443"/>
          <a:stretch>
            <a:fillRect/>
          </a:stretch>
        </p:blipFill>
        <p:spPr>
          <a:xfrm>
            <a:off x="539750" y="2205038"/>
            <a:ext cx="8137525" cy="4224337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7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0" y="44624"/>
            <a:ext cx="9144000" cy="1296144"/>
          </a:xfrm>
        </p:spPr>
        <p:txBody>
          <a:bodyPr>
            <a:normAutofit fontScale="85000" lnSpcReduction="10000"/>
          </a:bodyPr>
          <a:lstStyle/>
          <a:p>
            <a:pPr marL="548640" indent="-411480" algn="ctr" eaLnBrk="1" fontAlgn="auto" hangingPunct="1">
              <a:spcBef>
                <a:spcPct val="5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800" b="1" dirty="0" smtClean="0">
                <a:solidFill>
                  <a:srgbClr val="7030A0"/>
                </a:solidFill>
              </a:rPr>
              <a:t>Профессии систематизируются по типам и классам. </a:t>
            </a:r>
            <a:endParaRPr lang="ru-RU" sz="4800" dirty="0" smtClean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96752"/>
            <a:ext cx="84969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>
              <a:buFont typeface="Arial" charset="0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Все профессии можно разделить на 5 больших групп, </a:t>
            </a:r>
          </a:p>
          <a:p>
            <a:pPr marL="609600" indent="-609600" algn="ctr">
              <a:buFont typeface="Arial" charset="0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 зависимости от направленности личности: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>
                <a:solidFill>
                  <a:srgbClr val="006600"/>
                </a:solidFill>
              </a:rPr>
              <a:t>«Человек-природа»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>
                <a:solidFill>
                  <a:srgbClr val="006600"/>
                </a:solidFill>
              </a:rPr>
              <a:t>«Человек-техника»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>
                <a:solidFill>
                  <a:srgbClr val="006600"/>
                </a:solidFill>
              </a:rPr>
              <a:t>«Человек-человек»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>
                <a:solidFill>
                  <a:srgbClr val="006600"/>
                </a:solidFill>
              </a:rPr>
              <a:t>«Человек-знак»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>
                <a:solidFill>
                  <a:srgbClr val="006600"/>
                </a:solidFill>
              </a:rPr>
              <a:t>«</a:t>
            </a:r>
            <a:r>
              <a:rPr lang="ru-RU" b="1" dirty="0" err="1" smtClean="0">
                <a:solidFill>
                  <a:srgbClr val="006600"/>
                </a:solidFill>
              </a:rPr>
              <a:t>Человек-художественный</a:t>
            </a:r>
            <a:r>
              <a:rPr lang="ru-RU" b="1" dirty="0" smtClean="0">
                <a:solidFill>
                  <a:srgbClr val="006600"/>
                </a:solidFill>
              </a:rPr>
              <a:t> образ»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547462"/>
            <a:ext cx="9144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Тип профессии </a:t>
            </a:r>
            <a:r>
              <a:rPr lang="ru-RU" sz="2000" b="1" dirty="0" smtClean="0"/>
              <a:t>указывает на то, с кем или с чем человек имеет дело в своей профессиональной деятельности. </a:t>
            </a:r>
          </a:p>
          <a:p>
            <a:pPr algn="ctr">
              <a:lnSpc>
                <a:spcPct val="130000"/>
              </a:lnSpc>
              <a:defRPr/>
            </a:pPr>
            <a:r>
              <a:rPr lang="ru-RU" sz="2000" b="1" dirty="0" smtClean="0"/>
              <a:t>Это могут быть люди, техника, информация, художественные образы и произведения, природные объекты.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81000" y="447055"/>
            <a:ext cx="28948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ТИП  ПРОФЕССИИ:</a:t>
            </a: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457450" y="1032917"/>
            <a:ext cx="35448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7030A0"/>
                </a:solidFill>
                <a:latin typeface="+mn-lt"/>
              </a:rPr>
              <a:t>"Человек - природа"</a:t>
            </a:r>
            <a:r>
              <a:rPr lang="ru-RU" sz="2800" b="1" i="1" dirty="0">
                <a:latin typeface="+mn-lt"/>
              </a:rPr>
              <a:t> 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403648" y="1844824"/>
            <a:ext cx="644495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>
                <a:latin typeface="+mn-lt"/>
              </a:rPr>
              <a:t>Связанные – </a:t>
            </a:r>
          </a:p>
          <a:p>
            <a:pPr>
              <a:defRPr/>
            </a:pPr>
            <a:endParaRPr lang="ru-RU" sz="2400" b="1" dirty="0">
              <a:latin typeface="+mn-lt"/>
            </a:endParaRPr>
          </a:p>
          <a:p>
            <a:pPr>
              <a:defRPr/>
            </a:pPr>
            <a:r>
              <a:rPr lang="ru-RU" sz="2400" b="1" dirty="0">
                <a:latin typeface="+mn-lt"/>
              </a:rPr>
              <a:t>►</a:t>
            </a:r>
            <a:r>
              <a:rPr lang="ru-RU" sz="2400" dirty="0">
                <a:latin typeface="+mn-lt"/>
              </a:rPr>
              <a:t> </a:t>
            </a:r>
            <a:r>
              <a:rPr lang="ru-RU" sz="2400" b="1" dirty="0">
                <a:latin typeface="+mn-lt"/>
              </a:rPr>
              <a:t>с изучением живой и неживой </a:t>
            </a:r>
            <a:r>
              <a:rPr lang="ru-RU" sz="2400" b="1" dirty="0" smtClean="0">
                <a:latin typeface="+mn-lt"/>
              </a:rPr>
              <a:t>природы</a:t>
            </a:r>
            <a:r>
              <a:rPr lang="ru-RU" sz="2400" b="1" dirty="0">
                <a:latin typeface="+mn-lt"/>
              </a:rPr>
              <a:t>: </a:t>
            </a:r>
          </a:p>
          <a:p>
            <a:pPr>
              <a:defRPr/>
            </a:pPr>
            <a:r>
              <a:rPr lang="ru-RU" sz="2400" b="1" dirty="0">
                <a:latin typeface="+mn-lt"/>
              </a:rPr>
              <a:t>       </a:t>
            </a:r>
            <a:r>
              <a:rPr lang="ru-RU" sz="2400" b="1" dirty="0">
                <a:solidFill>
                  <a:srgbClr val="006600"/>
                </a:solidFill>
                <a:latin typeface="+mn-lt"/>
              </a:rPr>
              <a:t>микробиолог, агрохимик, геолог</a:t>
            </a:r>
            <a:r>
              <a:rPr lang="ru-RU" sz="2400" b="1" dirty="0">
                <a:latin typeface="+mn-lt"/>
              </a:rPr>
              <a:t>...</a:t>
            </a:r>
          </a:p>
          <a:p>
            <a:pPr>
              <a:defRPr/>
            </a:pPr>
            <a:endParaRPr lang="ru-RU" sz="2400" b="1" dirty="0">
              <a:latin typeface="+mn-lt"/>
            </a:endParaRPr>
          </a:p>
          <a:p>
            <a:pPr>
              <a:defRPr/>
            </a:pPr>
            <a:r>
              <a:rPr lang="ru-RU" sz="2400" b="1" dirty="0">
                <a:latin typeface="+mn-lt"/>
              </a:rPr>
              <a:t>►</a:t>
            </a:r>
            <a:r>
              <a:rPr lang="ru-RU" sz="2400" dirty="0">
                <a:latin typeface="+mn-lt"/>
              </a:rPr>
              <a:t> </a:t>
            </a:r>
            <a:r>
              <a:rPr lang="ru-RU" sz="2400" b="1" dirty="0">
                <a:latin typeface="+mn-lt"/>
              </a:rPr>
              <a:t>с уходом за растениями и животными: </a:t>
            </a:r>
          </a:p>
          <a:p>
            <a:pPr>
              <a:defRPr/>
            </a:pPr>
            <a:r>
              <a:rPr lang="ru-RU" sz="2400" b="1" dirty="0">
                <a:latin typeface="+mn-lt"/>
              </a:rPr>
              <a:t>       </a:t>
            </a:r>
            <a:r>
              <a:rPr lang="ru-RU" sz="2400" b="1" dirty="0">
                <a:solidFill>
                  <a:srgbClr val="006600"/>
                </a:solidFill>
                <a:latin typeface="+mn-lt"/>
              </a:rPr>
              <a:t>лесовод, овощевод, зоотехник</a:t>
            </a:r>
            <a:r>
              <a:rPr lang="ru-RU" sz="2400" b="1" dirty="0">
                <a:latin typeface="+mn-lt"/>
              </a:rPr>
              <a:t>...</a:t>
            </a:r>
          </a:p>
          <a:p>
            <a:pPr>
              <a:defRPr/>
            </a:pPr>
            <a:endParaRPr lang="ru-RU" sz="2400" b="1" dirty="0">
              <a:latin typeface="+mn-lt"/>
            </a:endParaRPr>
          </a:p>
          <a:p>
            <a:pPr>
              <a:defRPr/>
            </a:pPr>
            <a:r>
              <a:rPr lang="ru-RU" sz="2400" b="1" dirty="0">
                <a:latin typeface="+mn-lt"/>
              </a:rPr>
              <a:t>►</a:t>
            </a:r>
            <a:r>
              <a:rPr lang="ru-RU" sz="2400" dirty="0">
                <a:latin typeface="+mn-lt"/>
              </a:rPr>
              <a:t> </a:t>
            </a:r>
            <a:r>
              <a:rPr lang="ru-RU" sz="2400" b="1" dirty="0">
                <a:latin typeface="+mn-lt"/>
              </a:rPr>
              <a:t>с профилактикой и лечением </a:t>
            </a:r>
            <a:endParaRPr lang="ru-RU" sz="2400" b="1" dirty="0" smtClean="0">
              <a:latin typeface="+mn-lt"/>
            </a:endParaRPr>
          </a:p>
          <a:p>
            <a:pPr>
              <a:defRPr/>
            </a:pPr>
            <a:r>
              <a:rPr lang="ru-RU" sz="2400" b="1" dirty="0" smtClean="0">
                <a:latin typeface="+mn-lt"/>
              </a:rPr>
              <a:t>заболеваний </a:t>
            </a:r>
            <a:r>
              <a:rPr lang="ru-RU" sz="2400" b="1" dirty="0">
                <a:latin typeface="+mn-lt"/>
              </a:rPr>
              <a:t>растений и животных: </a:t>
            </a:r>
          </a:p>
          <a:p>
            <a:pPr>
              <a:defRPr/>
            </a:pPr>
            <a:r>
              <a:rPr lang="ru-RU" sz="2400" b="1" dirty="0">
                <a:latin typeface="+mn-lt"/>
              </a:rPr>
              <a:t>       </a:t>
            </a:r>
            <a:r>
              <a:rPr lang="ru-RU" sz="2400" b="1" dirty="0">
                <a:solidFill>
                  <a:srgbClr val="006600"/>
                </a:solidFill>
                <a:latin typeface="+mn-lt"/>
              </a:rPr>
              <a:t>ветеринар, селекционер</a:t>
            </a:r>
            <a:r>
              <a:rPr lang="ru-RU" sz="2400" b="1" dirty="0">
                <a:latin typeface="+mn-lt"/>
              </a:rPr>
              <a:t>...</a:t>
            </a:r>
          </a:p>
        </p:txBody>
      </p:sp>
      <p:sp>
        <p:nvSpPr>
          <p:cNvPr id="6151" name="Rectangle 14"/>
          <p:cNvSpPr>
            <a:spLocks noChangeArrowheads="1"/>
          </p:cNvSpPr>
          <p:nvPr/>
        </p:nvSpPr>
        <p:spPr bwMode="auto">
          <a:xfrm>
            <a:off x="46038" y="31432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latin typeface="+mn-lt"/>
            </a:endParaRPr>
          </a:p>
        </p:txBody>
      </p:sp>
      <p:pic>
        <p:nvPicPr>
          <p:cNvPr id="8199" name="Рисунок 46" descr="http://rodn-i-k.narod.ru/tipologia_pr/veterin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56260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Рисунок 47" descr="http://rodn-i-k.narod.ru/tipologia_pr/derev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19100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Рисунок 48" descr="http://rodn-i-k.narod.ru/tipologia_pr/dojar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81940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Рисунок 49" descr="http://rodn-i-k.narod.ru/tipologia_pr/ekologij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428750"/>
            <a:ext cx="121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Рисунок 50" descr="http://rodn-i-k.narod.ru/tipologia_pr/geolog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96200" y="556260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Рисунок 51" descr="http://rodn-i-k.narod.ru/tipologia_pr/lohadj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96200" y="419100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Рисунок 53" descr="http://rodn-i-k.narod.ru/tipologia_pr/hromosom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0000" y="281940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6" name="Рисунок 54" descr="http://rodn-i-k.narod.ru/tipologia_pr/farmac_sa_ra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20000" y="152400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6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61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61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61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61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81000" y="304800"/>
            <a:ext cx="311088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ТИП  ПРОФЕССИИ: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2579688" y="1104925"/>
            <a:ext cx="32734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7030A0"/>
                </a:solidFill>
                <a:latin typeface="+mn-lt"/>
              </a:rPr>
              <a:t>"Человек-человек"</a:t>
            </a:r>
            <a:r>
              <a:rPr lang="ru-RU" sz="2800" b="1" i="1" dirty="0">
                <a:latin typeface="+mn-lt"/>
              </a:rPr>
              <a:t> </a:t>
            </a:r>
          </a:p>
        </p:txBody>
      </p:sp>
      <p:pic>
        <p:nvPicPr>
          <p:cNvPr id="9221" name="Рисунок 1" descr="http://rodn-i-k.narod.ru/tipologia_pr/vra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124200"/>
            <a:ext cx="1216025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Рисунок 2" descr="http://rodn-i-k.narod.ru/tipologia_pr/uhit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3200400"/>
            <a:ext cx="1173163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Рисунок 4" descr="http://rodn-i-k.narod.ru/tipologia_pr/vospita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419600"/>
            <a:ext cx="1219200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Рисунок 3" descr="http://rodn-i-k.narod.ru/tipologia_pr/tren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96200" y="4419600"/>
            <a:ext cx="1173163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Рисунок 5" descr="http://rodn-i-k.narod.ru/tipologia_pr/prodave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5638800"/>
            <a:ext cx="1173163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Рисунок 6" descr="http://rodn-i-k.narod.ru/tipologia_pr/provodnik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96200" y="5638800"/>
            <a:ext cx="1173163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Рисунок 7" descr="http://rodn-i-k.narod.ru/tipologia_pr/ofician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1905000"/>
            <a:ext cx="12192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Рисунок 8" descr="http://rodn-i-k.narod.ru/tipologia_pr/milicion.jpg"/>
          <p:cNvPicPr>
            <a:picLocks noChangeAspect="1" noChangeArrowheads="1"/>
          </p:cNvPicPr>
          <p:nvPr/>
        </p:nvPicPr>
        <p:blipFill>
          <a:blip r:embed="rId9" cstate="print"/>
          <a:srcRect l="8099" r="8910" b="13371"/>
          <a:stretch>
            <a:fillRect/>
          </a:stretch>
        </p:blipFill>
        <p:spPr bwMode="auto">
          <a:xfrm>
            <a:off x="7696200" y="1905000"/>
            <a:ext cx="11303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1828800" y="2163092"/>
            <a:ext cx="526348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sz="2400" b="1" dirty="0">
                <a:latin typeface="+mn-lt"/>
              </a:rPr>
              <a:t>Связанные – </a:t>
            </a:r>
          </a:p>
          <a:p>
            <a:pPr algn="just">
              <a:defRPr/>
            </a:pPr>
            <a:endParaRPr lang="ru-RU" sz="2400" b="1" dirty="0">
              <a:latin typeface="+mn-lt"/>
              <a:cs typeface="Arial" charset="0"/>
            </a:endParaRPr>
          </a:p>
          <a:p>
            <a:pPr algn="just">
              <a:defRPr/>
            </a:pPr>
            <a:r>
              <a:rPr lang="ru-RU" sz="2400" b="1" dirty="0">
                <a:latin typeface="+mn-lt"/>
                <a:cs typeface="Arial" charset="0"/>
              </a:rPr>
              <a:t>►</a:t>
            </a:r>
            <a:r>
              <a:rPr lang="ru-RU" sz="2400" b="1" dirty="0">
                <a:latin typeface="+mn-lt"/>
              </a:rPr>
              <a:t>с медицинским обслуживанием: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6600"/>
                </a:solidFill>
                <a:latin typeface="+mn-lt"/>
              </a:rPr>
              <a:t>врач, медсестра, санитар</a:t>
            </a:r>
            <a:r>
              <a:rPr lang="ru-RU" sz="2400" b="1" dirty="0">
                <a:latin typeface="+mn-lt"/>
              </a:rPr>
              <a:t>...</a:t>
            </a:r>
          </a:p>
          <a:p>
            <a:pPr algn="just">
              <a:defRPr/>
            </a:pPr>
            <a:r>
              <a:rPr lang="ru-RU" sz="2400" b="1" dirty="0">
                <a:latin typeface="+mn-lt"/>
              </a:rPr>
              <a:t> </a:t>
            </a:r>
            <a:br>
              <a:rPr lang="ru-RU" sz="2400" b="1" dirty="0">
                <a:latin typeface="+mn-lt"/>
              </a:rPr>
            </a:br>
            <a:r>
              <a:rPr lang="ru-RU" sz="2400" b="1" dirty="0">
                <a:latin typeface="+mn-lt"/>
                <a:cs typeface="Arial" charset="0"/>
              </a:rPr>
              <a:t>►</a:t>
            </a:r>
            <a:r>
              <a:rPr lang="ru-RU" sz="2400" b="1" dirty="0">
                <a:latin typeface="+mn-lt"/>
              </a:rPr>
              <a:t>с обучением и воспитанием: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6600"/>
                </a:solidFill>
                <a:latin typeface="+mn-lt"/>
              </a:rPr>
              <a:t>учитель, тренер, воспитатель</a:t>
            </a:r>
            <a:r>
              <a:rPr lang="ru-RU" sz="2400" b="1" dirty="0">
                <a:latin typeface="+mn-lt"/>
              </a:rPr>
              <a:t>...</a:t>
            </a:r>
          </a:p>
          <a:p>
            <a:pPr algn="just">
              <a:defRPr/>
            </a:pPr>
            <a:r>
              <a:rPr lang="ru-RU" sz="2400" b="1" dirty="0">
                <a:latin typeface="+mn-lt"/>
              </a:rPr>
              <a:t/>
            </a:r>
            <a:br>
              <a:rPr lang="ru-RU" sz="2400" b="1" dirty="0">
                <a:latin typeface="+mn-lt"/>
              </a:rPr>
            </a:br>
            <a:r>
              <a:rPr lang="ru-RU" sz="2400" b="1" dirty="0">
                <a:latin typeface="+mn-lt"/>
                <a:cs typeface="Arial" charset="0"/>
              </a:rPr>
              <a:t>►</a:t>
            </a:r>
            <a:r>
              <a:rPr lang="ru-RU" sz="2400" b="1" dirty="0">
                <a:latin typeface="+mn-lt"/>
              </a:rPr>
              <a:t>с бытовым обслуживанием: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6600"/>
                </a:solidFill>
                <a:latin typeface="+mn-lt"/>
              </a:rPr>
              <a:t>продавец, проводник, официант</a:t>
            </a:r>
            <a:r>
              <a:rPr lang="ru-RU" sz="2400" b="1" dirty="0">
                <a:latin typeface="+mn-lt"/>
              </a:rPr>
              <a:t>...</a:t>
            </a:r>
            <a:r>
              <a:rPr lang="ru-RU" sz="2400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7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7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7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7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7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9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7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81000" y="304800"/>
            <a:ext cx="311088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ТИП  ПРОФЕССИИ: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536825" y="915988"/>
            <a:ext cx="3432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7030A0"/>
                </a:solidFill>
                <a:latin typeface="+mn-lt"/>
              </a:rPr>
              <a:t>"Человек-техника" </a:t>
            </a:r>
          </a:p>
        </p:txBody>
      </p:sp>
      <p:sp>
        <p:nvSpPr>
          <p:cNvPr id="8198" name="Text Box 14"/>
          <p:cNvSpPr txBox="1">
            <a:spLocks noChangeArrowheads="1"/>
          </p:cNvSpPr>
          <p:nvPr/>
        </p:nvSpPr>
        <p:spPr bwMode="auto">
          <a:xfrm>
            <a:off x="1447800" y="1785938"/>
            <a:ext cx="63246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sz="2200" b="1" dirty="0">
                <a:latin typeface="+mn-lt"/>
              </a:rPr>
              <a:t>Связанные – </a:t>
            </a:r>
          </a:p>
          <a:p>
            <a:pPr algn="just">
              <a:defRPr/>
            </a:pPr>
            <a:endParaRPr lang="ru-RU" sz="2200" b="1" dirty="0">
              <a:latin typeface="+mn-lt"/>
            </a:endParaRPr>
          </a:p>
          <a:p>
            <a:pPr algn="just">
              <a:defRPr/>
            </a:pPr>
            <a:r>
              <a:rPr lang="ru-RU" sz="2200" b="1" dirty="0">
                <a:latin typeface="+mn-lt"/>
              </a:rPr>
              <a:t>►</a:t>
            </a:r>
            <a:r>
              <a:rPr lang="ru-RU" sz="2200" dirty="0">
                <a:latin typeface="+mn-lt"/>
              </a:rPr>
              <a:t> </a:t>
            </a:r>
            <a:r>
              <a:rPr lang="ru-RU" sz="2200" b="1" dirty="0">
                <a:latin typeface="+mn-lt"/>
              </a:rPr>
              <a:t>с созданием, монтажом, сборкой и наладкой технических устройств: </a:t>
            </a:r>
          </a:p>
          <a:p>
            <a:pPr algn="just">
              <a:defRPr/>
            </a:pPr>
            <a:r>
              <a:rPr lang="ru-RU" sz="2200" b="1" dirty="0">
                <a:solidFill>
                  <a:srgbClr val="006600"/>
                </a:solidFill>
                <a:latin typeface="+mn-lt"/>
              </a:rPr>
              <a:t>монтажник, сварщик, инженер- конструктор</a:t>
            </a:r>
            <a:r>
              <a:rPr lang="ru-RU" sz="2200" b="1" dirty="0">
                <a:latin typeface="+mn-lt"/>
              </a:rPr>
              <a:t> …</a:t>
            </a:r>
          </a:p>
          <a:p>
            <a:pPr algn="just">
              <a:defRPr/>
            </a:pPr>
            <a:r>
              <a:rPr lang="ru-RU" sz="2200" b="1" dirty="0">
                <a:latin typeface="+mn-lt"/>
                <a:cs typeface="Arial" charset="0"/>
              </a:rPr>
              <a:t>►</a:t>
            </a:r>
            <a:r>
              <a:rPr lang="ru-RU" sz="2200" b="1" dirty="0">
                <a:latin typeface="+mn-lt"/>
              </a:rPr>
              <a:t>с эксплуатацией технических средств: </a:t>
            </a:r>
          </a:p>
          <a:p>
            <a:pPr algn="just">
              <a:defRPr/>
            </a:pPr>
            <a:r>
              <a:rPr lang="ru-RU" sz="2200" b="1" dirty="0">
                <a:solidFill>
                  <a:srgbClr val="006600"/>
                </a:solidFill>
                <a:latin typeface="+mn-lt"/>
              </a:rPr>
              <a:t>водитель, швея</a:t>
            </a:r>
            <a:r>
              <a:rPr lang="ru-RU" sz="2200" b="1" dirty="0">
                <a:latin typeface="+mn-lt"/>
              </a:rPr>
              <a:t>...</a:t>
            </a:r>
          </a:p>
          <a:p>
            <a:pPr algn="just">
              <a:defRPr/>
            </a:pPr>
            <a:endParaRPr lang="ru-RU" sz="2200" b="1" dirty="0">
              <a:latin typeface="+mn-lt"/>
            </a:endParaRPr>
          </a:p>
          <a:p>
            <a:pPr algn="just">
              <a:defRPr/>
            </a:pPr>
            <a:r>
              <a:rPr lang="ru-RU" sz="2200" b="1" dirty="0">
                <a:latin typeface="+mn-lt"/>
              </a:rPr>
              <a:t>►</a:t>
            </a:r>
            <a:r>
              <a:rPr lang="ru-RU" sz="2200" dirty="0">
                <a:latin typeface="+mn-lt"/>
              </a:rPr>
              <a:t> </a:t>
            </a:r>
            <a:r>
              <a:rPr lang="ru-RU" sz="2200" b="1" dirty="0">
                <a:latin typeface="+mn-lt"/>
              </a:rPr>
              <a:t>с ремонтом техники: </a:t>
            </a:r>
          </a:p>
          <a:p>
            <a:pPr algn="just">
              <a:defRPr/>
            </a:pPr>
            <a:r>
              <a:rPr lang="ru-RU" sz="2200" b="1" dirty="0" smtClean="0">
                <a:solidFill>
                  <a:srgbClr val="006600"/>
                </a:solidFill>
                <a:latin typeface="+mn-lt"/>
              </a:rPr>
              <a:t>автомеханик, </a:t>
            </a:r>
            <a:r>
              <a:rPr lang="ru-RU" sz="2200" b="1" dirty="0">
                <a:solidFill>
                  <a:srgbClr val="006600"/>
                </a:solidFill>
                <a:latin typeface="+mn-lt"/>
              </a:rPr>
              <a:t>электромонтер, слесарь- ремонтник</a:t>
            </a:r>
            <a:r>
              <a:rPr lang="ru-RU" sz="2200" b="1" dirty="0">
                <a:latin typeface="+mn-lt"/>
              </a:rPr>
              <a:t>…</a:t>
            </a:r>
          </a:p>
        </p:txBody>
      </p:sp>
      <p:pic>
        <p:nvPicPr>
          <p:cNvPr id="6150" name="Рисунок 9" descr="http://rodn-i-k.narod.ru/tipologia_pr/monta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638800"/>
            <a:ext cx="1173163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Рисунок 11" descr="http://rodn-i-k.narod.ru/tipologia_pr/vodit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64904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Рисунок 12" descr="http://rodn-i-k.narod.ru/tipologia_pr/elektromon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124744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Рисунок 13" descr="http://rodn-i-k.narod.ru/tipologia_pr/polsovat_p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2400" y="5638800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Рисунок 15" descr="http://rodn-i-k.narod.ru/tipologia_pr/ing_konst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4005064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Рисунок 16" descr="http://rodn-i-k.narod.ru/tipologia_pr/Traktoristi.jpg"/>
          <p:cNvPicPr>
            <a:picLocks noChangeAspect="1" noChangeArrowheads="1"/>
          </p:cNvPicPr>
          <p:nvPr/>
        </p:nvPicPr>
        <p:blipFill>
          <a:blip r:embed="rId7" cstate="print"/>
          <a:srcRect l="11339" r="3510" b="6418"/>
          <a:stretch>
            <a:fillRect/>
          </a:stretch>
        </p:blipFill>
        <p:spPr bwMode="auto">
          <a:xfrm>
            <a:off x="7772400" y="2564904"/>
            <a:ext cx="1143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Рисунок 17" descr="http://rodn-i-k.narod.ru/tipologia_pr/stroi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4005064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Рисунок 18" descr="http://rodn-i-k.narod.ru/tipologia_pr/hvej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96200" y="1126381"/>
            <a:ext cx="1173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proshkolu.ru/content/media/pic/std/2000000/1787000/1786756-a9d528817398116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5589240"/>
            <a:ext cx="1427651" cy="107073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81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9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81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spired_transition">
  <a:themeElements>
    <a:clrScheme name="inspired_transi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nspired_transi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spired_transi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spired_transi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spired_transi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spired_transi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spired_transi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spired_transi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spired_transi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spired_transi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spired_transi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spired_transi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spired_transi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spired_transi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inspired_transition</Template>
  <TotalTime>521</TotalTime>
  <Words>504</Words>
  <Application>Microsoft Office PowerPoint</Application>
  <PresentationFormat>Экран (4:3)</PresentationFormat>
  <Paragraphs>108</Paragraphs>
  <Slides>14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inspired_transition</vt:lpstr>
      <vt:lpstr>Модульная</vt:lpstr>
      <vt:lpstr>"Истинное сокровище  для людей- умение трудиться"</vt:lpstr>
      <vt:lpstr>РАДУГА ПРОФЕССИЙ</vt:lpstr>
      <vt:lpstr>Слайд 3</vt:lpstr>
      <vt:lpstr>Слайд 4</vt:lpstr>
      <vt:lpstr>Что важнее учесть при выборе профессии: желание или возможности?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Готовьте себя  к выбору профессии…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maniak79</dc:creator>
  <cp:lastModifiedBy>пряхина </cp:lastModifiedBy>
  <cp:revision>55</cp:revision>
  <dcterms:created xsi:type="dcterms:W3CDTF">2013-03-08T07:31:27Z</dcterms:created>
  <dcterms:modified xsi:type="dcterms:W3CDTF">2014-01-24T17:59:46Z</dcterms:modified>
</cp:coreProperties>
</file>